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6858000" cx="12192000"/>
  <p:notesSz cx="12192000" cy="6858000"/>
  <p:embeddedFontLst>
    <p:embeddedFont>
      <p:font typeface="Constantia"/>
      <p:regular r:id="rId17"/>
      <p:bold r:id="rId18"/>
      <p:italic r:id="rId19"/>
      <p:boldItalic r:id="rId20"/>
    </p:embeddedFont>
    <p:embeddedFont>
      <p:font typeface="Tahoma"/>
      <p:regular r:id="rId21"/>
      <p:bold r:id="rId22"/>
    </p:embeddedFont>
    <p:embeddedFont>
      <p:font typeface="EB Garamond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:go="http://customooxmlschemas.google.com/" r:id="rId27" roundtripDataSignature="AMtx7mhgTKeyXZWw2r+Wphn8yO1vp88s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7BB34D0-C963-48BF-BEDD-D576D2B0BBBA}">
  <a:tblStyle styleId="{67BB34D0-C963-48BF-BEDD-D576D2B0BB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nstantia-boldItalic.fntdata"/><Relationship Id="rId22" Type="http://schemas.openxmlformats.org/officeDocument/2006/relationships/font" Target="fonts/Tahoma-bold.fntdata"/><Relationship Id="rId21" Type="http://schemas.openxmlformats.org/officeDocument/2006/relationships/font" Target="fonts/Tahoma-regular.fntdata"/><Relationship Id="rId24" Type="http://schemas.openxmlformats.org/officeDocument/2006/relationships/font" Target="fonts/EBGaramond-bold.fntdata"/><Relationship Id="rId23" Type="http://schemas.openxmlformats.org/officeDocument/2006/relationships/font" Target="fonts/EBGaramon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EBGaramond-boldItalic.fntdata"/><Relationship Id="rId25" Type="http://schemas.openxmlformats.org/officeDocument/2006/relationships/font" Target="fonts/EBGaramond-italic.fntdata"/><Relationship Id="rId27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Constantia-regular.fntdata"/><Relationship Id="rId16" Type="http://schemas.openxmlformats.org/officeDocument/2006/relationships/slide" Target="slides/slide10.xml"/><Relationship Id="rId19" Type="http://schemas.openxmlformats.org/officeDocument/2006/relationships/font" Target="fonts/Constantia-italic.fntdata"/><Relationship Id="rId18" Type="http://schemas.openxmlformats.org/officeDocument/2006/relationships/font" Target="fonts/Constantia-bold.fntdata"/></Relationships>
</file>

<file path=ppt/media/image1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528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6905625" y="0"/>
            <a:ext cx="528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0" y="514350"/>
            <a:ext cx="45720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13513"/>
            <a:ext cx="528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6905625" y="6513513"/>
            <a:ext cx="528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:notes"/>
          <p:cNvSpPr/>
          <p:nvPr>
            <p:ph idx="2" type="sldImg"/>
          </p:nvPr>
        </p:nvSpPr>
        <p:spPr>
          <a:xfrm>
            <a:off x="3810000" y="514350"/>
            <a:ext cx="45720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" name="Google Shape;42;p2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" name="Google Shape;43;p2:notes"/>
          <p:cNvSpPr txBox="1"/>
          <p:nvPr>
            <p:ph idx="12" type="sldNum"/>
          </p:nvPr>
        </p:nvSpPr>
        <p:spPr>
          <a:xfrm>
            <a:off x="6905625" y="6513513"/>
            <a:ext cx="528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:notes"/>
          <p:cNvSpPr/>
          <p:nvPr>
            <p:ph idx="2" type="sldImg"/>
          </p:nvPr>
        </p:nvSpPr>
        <p:spPr>
          <a:xfrm>
            <a:off x="3810000" y="514350"/>
            <a:ext cx="45720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 txBox="1"/>
          <p:nvPr>
            <p:ph idx="12" type="sldNum"/>
          </p:nvPr>
        </p:nvSpPr>
        <p:spPr>
          <a:xfrm>
            <a:off x="6905625" y="6513513"/>
            <a:ext cx="528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/>
          <p:nvPr>
            <p:ph idx="2" type="sldImg"/>
          </p:nvPr>
        </p:nvSpPr>
        <p:spPr>
          <a:xfrm>
            <a:off x="3810000" y="514350"/>
            <a:ext cx="45720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4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p4:notes"/>
          <p:cNvSpPr txBox="1"/>
          <p:nvPr>
            <p:ph idx="12" type="sldNum"/>
          </p:nvPr>
        </p:nvSpPr>
        <p:spPr>
          <a:xfrm>
            <a:off x="6905625" y="6513513"/>
            <a:ext cx="528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80f1d3873d_0_393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" name="Google Shape;67;g380f1d3873d_0_393:notes"/>
          <p:cNvSpPr/>
          <p:nvPr>
            <p:ph idx="2" type="sldImg"/>
          </p:nvPr>
        </p:nvSpPr>
        <p:spPr>
          <a:xfrm>
            <a:off x="3810000" y="514350"/>
            <a:ext cx="45720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9f43ad522c_3_12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" name="Google Shape;78;g39f43ad522c_3_12:notes"/>
          <p:cNvSpPr/>
          <p:nvPr>
            <p:ph idx="2" type="sldImg"/>
          </p:nvPr>
        </p:nvSpPr>
        <p:spPr>
          <a:xfrm>
            <a:off x="3810000" y="514350"/>
            <a:ext cx="45720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6:notes"/>
          <p:cNvSpPr/>
          <p:nvPr>
            <p:ph idx="2" type="sldImg"/>
          </p:nvPr>
        </p:nvSpPr>
        <p:spPr>
          <a:xfrm>
            <a:off x="3810000" y="514350"/>
            <a:ext cx="45720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9f43ad522c_1_46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39f43ad522c_1_46:notes"/>
          <p:cNvSpPr/>
          <p:nvPr>
            <p:ph idx="2" type="sldImg"/>
          </p:nvPr>
        </p:nvSpPr>
        <p:spPr>
          <a:xfrm>
            <a:off x="3810000" y="514350"/>
            <a:ext cx="45720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809cb993a8_0_0:notes"/>
          <p:cNvSpPr/>
          <p:nvPr>
            <p:ph idx="2" type="sldImg"/>
          </p:nvPr>
        </p:nvSpPr>
        <p:spPr>
          <a:xfrm>
            <a:off x="3810000" y="514350"/>
            <a:ext cx="45720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3809cb993a8_0_0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g3809cb993a8_0_0:notes"/>
          <p:cNvSpPr txBox="1"/>
          <p:nvPr>
            <p:ph idx="12" type="sldNum"/>
          </p:nvPr>
        </p:nvSpPr>
        <p:spPr>
          <a:xfrm>
            <a:off x="6905625" y="6513513"/>
            <a:ext cx="5283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/>
          <p:nvPr>
            <p:ph idx="2" type="sldImg"/>
          </p:nvPr>
        </p:nvSpPr>
        <p:spPr>
          <a:xfrm>
            <a:off x="3810000" y="514350"/>
            <a:ext cx="45720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 txBox="1"/>
          <p:nvPr>
            <p:ph idx="12" type="sldNum"/>
          </p:nvPr>
        </p:nvSpPr>
        <p:spPr>
          <a:xfrm>
            <a:off x="6905625" y="6513513"/>
            <a:ext cx="5283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9f43ad522c_1_29:notes"/>
          <p:cNvSpPr/>
          <p:nvPr>
            <p:ph idx="2" type="sldImg"/>
          </p:nvPr>
        </p:nvSpPr>
        <p:spPr>
          <a:xfrm>
            <a:off x="3810000" y="514350"/>
            <a:ext cx="45720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9f43ad522c_1_29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g39f43ad522c_1_29:notes"/>
          <p:cNvSpPr txBox="1"/>
          <p:nvPr>
            <p:ph idx="12" type="sldNum"/>
          </p:nvPr>
        </p:nvSpPr>
        <p:spPr>
          <a:xfrm>
            <a:off x="6905625" y="6513513"/>
            <a:ext cx="5283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376914" y="165988"/>
            <a:ext cx="601471" cy="60197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4"/>
          <p:cNvSpPr txBox="1"/>
          <p:nvPr>
            <p:ph type="ctrTitle"/>
          </p:nvPr>
        </p:nvSpPr>
        <p:spPr>
          <a:xfrm>
            <a:off x="4775200" y="241299"/>
            <a:ext cx="2641599" cy="632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50" u="sng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1" type="subTitle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 txBox="1"/>
          <p:nvPr>
            <p:ph type="title"/>
          </p:nvPr>
        </p:nvSpPr>
        <p:spPr>
          <a:xfrm>
            <a:off x="4241165" y="2799397"/>
            <a:ext cx="3709669" cy="941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" type="body"/>
          </p:nvPr>
        </p:nvSpPr>
        <p:spPr>
          <a:xfrm>
            <a:off x="3177285" y="1924685"/>
            <a:ext cx="6145530" cy="1892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/>
          <p:nvPr>
            <p:ph type="title"/>
          </p:nvPr>
        </p:nvSpPr>
        <p:spPr>
          <a:xfrm>
            <a:off x="4241165" y="2799397"/>
            <a:ext cx="3709669" cy="941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241165" y="2799397"/>
            <a:ext cx="3709669" cy="941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7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4241165" y="2799397"/>
            <a:ext cx="3709669" cy="941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3177285" y="1924685"/>
            <a:ext cx="6145530" cy="1892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hyperlink" Target="https://www.kaggle.com/datasets/kshitizbhargava/deepfake-face-images" TargetMode="External"/><Relationship Id="rId6" Type="http://schemas.openxmlformats.org/officeDocument/2006/relationships/hyperlink" Target="https://www.kaggle.com/datasets/uditsharma72/real-vs-fake-faces" TargetMode="External"/><Relationship Id="rId7" Type="http://schemas.openxmlformats.org/officeDocument/2006/relationships/hyperlink" Target="https://www.kaggle.com/datasets/manjilkarki/deepfake-and-real-images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/>
          <p:cNvSpPr txBox="1"/>
          <p:nvPr/>
        </p:nvSpPr>
        <p:spPr>
          <a:xfrm>
            <a:off x="2032500" y="619725"/>
            <a:ext cx="8127000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5800" u="sng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Fake Identification</a:t>
            </a:r>
            <a:endParaRPr b="1" i="0" sz="5800" u="none" cap="none" strike="noStrike">
              <a:solidFill>
                <a:srgbClr val="06080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" name="Google Shape;46;p2"/>
          <p:cNvSpPr/>
          <p:nvPr/>
        </p:nvSpPr>
        <p:spPr>
          <a:xfrm>
            <a:off x="360300" y="2772400"/>
            <a:ext cx="11336400" cy="12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500" u="sng" cap="none" strike="noStrike">
                <a:solidFill>
                  <a:srgbClr val="1B786F"/>
                </a:solidFill>
                <a:latin typeface="Arial"/>
                <a:ea typeface="Arial"/>
                <a:cs typeface="Arial"/>
                <a:sym typeface="Arial"/>
              </a:rPr>
              <a:t>Presented By</a:t>
            </a:r>
            <a:endParaRPr b="1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   </a:t>
            </a: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Swarnadri Sekhar Mukherjee		</a:t>
            </a:r>
            <a:r>
              <a:rPr b="1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Deb kumar Mondal		</a:t>
            </a: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Soumyadeep Shaw</a:t>
            </a:r>
            <a:endParaRPr b="1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Meet Kasediya		</a:t>
            </a:r>
            <a:r>
              <a:rPr b="1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Tanya Kumari</a:t>
            </a: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Sunny Kumar		Prabhjot Kaur	          Arya Gupta</a:t>
            </a:r>
            <a:endParaRPr b="1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"/>
          <p:cNvSpPr txBox="1"/>
          <p:nvPr/>
        </p:nvSpPr>
        <p:spPr>
          <a:xfrm>
            <a:off x="9533325" y="5725125"/>
            <a:ext cx="23919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Date of Reporting:</a:t>
            </a:r>
            <a:br>
              <a:rPr b="0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900"/>
              <a:t>Nov 03</a:t>
            </a:r>
            <a:r>
              <a:rPr b="0" baseline="30000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b="0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2025</a:t>
            </a:r>
            <a:r>
              <a:rPr b="0" baseline="30000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" name="Google Shape;48;p2" title="download.jpeg"/>
          <p:cNvPicPr preferRelativeResize="0"/>
          <p:nvPr/>
        </p:nvPicPr>
        <p:blipFill rotWithShape="1">
          <a:blip r:embed="rId3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"/>
          <p:cNvSpPr/>
          <p:nvPr/>
        </p:nvSpPr>
        <p:spPr>
          <a:xfrm>
            <a:off x="4387950" y="4267200"/>
            <a:ext cx="3223200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300" u="none" cap="none" strike="noStrike">
                <a:solidFill>
                  <a:srgbClr val="1B786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300" u="sng" cap="none" strike="noStrike">
                <a:solidFill>
                  <a:srgbClr val="1B786F"/>
                </a:solidFill>
                <a:latin typeface="Arial"/>
                <a:ea typeface="Arial"/>
                <a:cs typeface="Arial"/>
                <a:sym typeface="Arial"/>
              </a:rPr>
              <a:t> Under Guidance of</a:t>
            </a:r>
            <a:r>
              <a:rPr b="1" i="0" lang="en-US" sz="23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23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Mr. Harjaspreet Singh</a:t>
            </a:r>
            <a:endParaRPr b="1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4175700" y="5316575"/>
            <a:ext cx="3756000" cy="9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100" u="sng" cap="none" strike="noStrike">
                <a:solidFill>
                  <a:srgbClr val="1B786F"/>
                </a:solidFill>
                <a:latin typeface="Arial"/>
                <a:ea typeface="Arial"/>
                <a:cs typeface="Arial"/>
                <a:sym typeface="Arial"/>
              </a:rPr>
              <a:t>To </a:t>
            </a:r>
            <a:endParaRPr b="1" i="0" sz="2100" u="sng" cap="none" strike="noStrike">
              <a:solidFill>
                <a:srgbClr val="1B786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2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SABUDH FOUNDATION</a:t>
            </a:r>
            <a:r>
              <a:rPr b="1" i="0" lang="en-US" sz="20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1" i="0" sz="20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"/>
          <p:cNvSpPr txBox="1"/>
          <p:nvPr/>
        </p:nvSpPr>
        <p:spPr>
          <a:xfrm>
            <a:off x="925700" y="1604751"/>
            <a:ext cx="10280700" cy="11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1B786F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An AI-powered Platform Designed to Differentiate Between Real and Fake Contents.</a:t>
            </a:r>
            <a:endParaRPr b="0" i="0" sz="2800" u="none" cap="none" strike="noStrike">
              <a:solidFill>
                <a:srgbClr val="1B786F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0" y="25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" name="Google Shape;5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3151" y="417098"/>
            <a:ext cx="1041482" cy="126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"/>
          <p:cNvSpPr txBox="1"/>
          <p:nvPr/>
        </p:nvSpPr>
        <p:spPr>
          <a:xfrm>
            <a:off x="-1839250" y="2680475"/>
            <a:ext cx="12192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-US" sz="7800" u="none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Thank You</a:t>
            </a:r>
            <a:endParaRPr b="1" i="0" sz="7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48" name="Google Shape;148;p11" title="download.jpeg"/>
          <p:cNvPicPr preferRelativeResize="0"/>
          <p:nvPr/>
        </p:nvPicPr>
        <p:blipFill rotWithShape="1">
          <a:blip r:embed="rId3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1"/>
          <p:cNvSpPr/>
          <p:nvPr/>
        </p:nvSpPr>
        <p:spPr>
          <a:xfrm>
            <a:off x="0" y="25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7075" y="1877600"/>
            <a:ext cx="3446250" cy="344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"/>
          <p:cNvSpPr txBox="1"/>
          <p:nvPr/>
        </p:nvSpPr>
        <p:spPr>
          <a:xfrm>
            <a:off x="10744200" y="6488668"/>
            <a:ext cx="144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0</a:t>
            </a:r>
            <a:r>
              <a:rPr lang="en-US" sz="16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b="0" i="0" sz="16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0" name="Google Shape;60;p4"/>
          <p:cNvSpPr txBox="1"/>
          <p:nvPr/>
        </p:nvSpPr>
        <p:spPr>
          <a:xfrm>
            <a:off x="159550" y="290825"/>
            <a:ext cx="87333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4500"/>
              <a:buFont typeface="EB Garamond"/>
              <a:buChar char="❏"/>
            </a:pPr>
            <a:r>
              <a:rPr b="1" i="0" lang="en-US" sz="4500" u="sng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Problem Statement</a:t>
            </a:r>
            <a:r>
              <a:rPr b="1" i="0" lang="en-US" sz="4500" u="none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 :- </a:t>
            </a:r>
            <a:endParaRPr b="1" i="0" sz="4500" u="none" cap="none" strike="noStrike">
              <a:solidFill>
                <a:srgbClr val="1B786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61" name="Google Shape;61;p4" title="download.jpeg"/>
          <p:cNvPicPr preferRelativeResize="0"/>
          <p:nvPr/>
        </p:nvPicPr>
        <p:blipFill rotWithShape="1">
          <a:blip r:embed="rId3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4"/>
          <p:cNvSpPr/>
          <p:nvPr/>
        </p:nvSpPr>
        <p:spPr>
          <a:xfrm>
            <a:off x="0" y="25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4"/>
          <p:cNvSpPr txBox="1"/>
          <p:nvPr/>
        </p:nvSpPr>
        <p:spPr>
          <a:xfrm>
            <a:off x="696525" y="1338775"/>
            <a:ext cx="8920200" cy="50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chemeClr val="dk1"/>
                </a:solidFill>
              </a:rPr>
              <a:t>With the rapid advancement of AI, </a:t>
            </a:r>
            <a:r>
              <a:rPr b="1" lang="en-US" sz="1700">
                <a:solidFill>
                  <a:schemeClr val="dk1"/>
                </a:solidFill>
              </a:rPr>
              <a:t>DeepFake Technology</a:t>
            </a:r>
            <a:r>
              <a:rPr lang="en-US" sz="1700">
                <a:solidFill>
                  <a:schemeClr val="dk1"/>
                </a:solidFill>
              </a:rPr>
              <a:t> has made it possible to create </a:t>
            </a:r>
            <a:r>
              <a:rPr b="1" lang="en-US" sz="1700">
                <a:solidFill>
                  <a:schemeClr val="dk1"/>
                </a:solidFill>
              </a:rPr>
              <a:t>highly realistic fake images</a:t>
            </a:r>
            <a:r>
              <a:rPr lang="en-US" sz="1700">
                <a:solidFill>
                  <a:schemeClr val="dk1"/>
                </a:solidFill>
              </a:rPr>
              <a:t> that are extremely difficult for humans to identify as fake.</a:t>
            </a:r>
            <a:br>
              <a:rPr lang="en-US" sz="1700">
                <a:solidFill>
                  <a:schemeClr val="dk1"/>
                </a:solidFill>
              </a:rPr>
            </a:br>
            <a:r>
              <a:rPr lang="en-US" sz="1700">
                <a:solidFill>
                  <a:schemeClr val="dk1"/>
                </a:solidFill>
              </a:rPr>
              <a:t>These deepfakes can be misused for unethical purposes, including: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Spreading misinformation and fake news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Creating fraudulent or malicious content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Damaging reputations and privacy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Hence, there is a need for an automated, AI-based detection system capable of distinguishing </a:t>
            </a:r>
            <a:r>
              <a:rPr b="1" lang="en-US" sz="1700">
                <a:solidFill>
                  <a:schemeClr val="dk1"/>
                </a:solidFill>
              </a:rPr>
              <a:t>real images from deepfakes</a:t>
            </a:r>
            <a:r>
              <a:rPr lang="en-US" sz="1700">
                <a:solidFill>
                  <a:schemeClr val="dk1"/>
                </a:solidFill>
              </a:rPr>
              <a:t> with high accuracy and reliability.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Our </a:t>
            </a:r>
            <a:r>
              <a:rPr b="1" lang="en-US" sz="1700">
                <a:solidFill>
                  <a:schemeClr val="dk1"/>
                </a:solidFill>
              </a:rPr>
              <a:t>goal</a:t>
            </a:r>
            <a:r>
              <a:rPr lang="en-US" sz="1700">
                <a:solidFill>
                  <a:schemeClr val="dk1"/>
                </a:solidFill>
              </a:rPr>
              <a:t> is to design and develop a </a:t>
            </a:r>
            <a:r>
              <a:rPr b="1" lang="en-US" sz="1700">
                <a:solidFill>
                  <a:schemeClr val="dk1"/>
                </a:solidFill>
              </a:rPr>
              <a:t>ANN–based model </a:t>
            </a:r>
            <a:r>
              <a:rPr lang="en-US" sz="1700">
                <a:solidFill>
                  <a:schemeClr val="dk1"/>
                </a:solidFill>
              </a:rPr>
              <a:t>that can analyze image features and classify them</a:t>
            </a:r>
            <a:r>
              <a:rPr b="1" lang="en-US" sz="1700">
                <a:solidFill>
                  <a:schemeClr val="dk1"/>
                </a:solidFill>
              </a:rPr>
              <a:t> </a:t>
            </a:r>
            <a:r>
              <a:rPr lang="en-US" sz="1700">
                <a:solidFill>
                  <a:schemeClr val="dk1"/>
                </a:solidFill>
              </a:rPr>
              <a:t>as</a:t>
            </a:r>
            <a:r>
              <a:rPr b="1" lang="en-US" sz="1700">
                <a:solidFill>
                  <a:schemeClr val="dk1"/>
                </a:solidFill>
              </a:rPr>
              <a:t> real </a:t>
            </a:r>
            <a:r>
              <a:rPr lang="en-US" sz="1700">
                <a:solidFill>
                  <a:schemeClr val="dk1"/>
                </a:solidFill>
              </a:rPr>
              <a:t>or</a:t>
            </a:r>
            <a:r>
              <a:rPr b="1" lang="en-US" sz="1700">
                <a:solidFill>
                  <a:schemeClr val="dk1"/>
                </a:solidFill>
              </a:rPr>
              <a:t> fake</a:t>
            </a:r>
            <a:r>
              <a:rPr lang="en-US" sz="1700">
                <a:solidFill>
                  <a:schemeClr val="dk1"/>
                </a:solidFill>
              </a:rPr>
              <a:t>, contributing to a safer and more trustworthy digital environment.</a:t>
            </a:r>
            <a:endParaRPr sz="2300">
              <a:solidFill>
                <a:schemeClr val="dk1"/>
              </a:solidFill>
            </a:endParaRPr>
          </a:p>
        </p:txBody>
      </p:sp>
      <p:pic>
        <p:nvPicPr>
          <p:cNvPr id="64" name="Google Shape;64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16725" y="1703021"/>
            <a:ext cx="2277600" cy="307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80f1d3873d_0_393"/>
          <p:cNvSpPr/>
          <p:nvPr/>
        </p:nvSpPr>
        <p:spPr>
          <a:xfrm>
            <a:off x="8836188" y="0"/>
            <a:ext cx="2356200" cy="1844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g380f1d3873d_0_393"/>
          <p:cNvSpPr txBox="1"/>
          <p:nvPr/>
        </p:nvSpPr>
        <p:spPr>
          <a:xfrm>
            <a:off x="10744200" y="6488668"/>
            <a:ext cx="144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0</a:t>
            </a:r>
            <a:r>
              <a:rPr lang="en-US" sz="16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3</a:t>
            </a:r>
            <a:endParaRPr b="0" i="0" sz="16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1" name="Google Shape;71;g380f1d3873d_0_393"/>
          <p:cNvSpPr txBox="1"/>
          <p:nvPr/>
        </p:nvSpPr>
        <p:spPr>
          <a:xfrm>
            <a:off x="168450" y="314479"/>
            <a:ext cx="8877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4500"/>
              <a:buFont typeface="EB Garamond"/>
              <a:buChar char="❏"/>
            </a:pPr>
            <a:r>
              <a:rPr b="1" lang="en-US" sz="4500" u="sng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Datasets &amp; Tools</a:t>
            </a:r>
            <a:r>
              <a:rPr b="1" i="0" lang="en-US" sz="4500" u="none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 :- </a:t>
            </a:r>
            <a:endParaRPr b="1" i="0" sz="4500" u="none" cap="none" strike="noStrike">
              <a:solidFill>
                <a:srgbClr val="1B786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72" name="Google Shape;72;g380f1d3873d_0_393" title="download.jpeg"/>
          <p:cNvPicPr preferRelativeResize="0"/>
          <p:nvPr/>
        </p:nvPicPr>
        <p:blipFill rotWithShape="1">
          <a:blip r:embed="rId3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g380f1d3873d_0_393"/>
          <p:cNvSpPr/>
          <p:nvPr/>
        </p:nvSpPr>
        <p:spPr>
          <a:xfrm>
            <a:off x="0" y="25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g380f1d3873d_0_393"/>
          <p:cNvPicPr preferRelativeResize="0"/>
          <p:nvPr/>
        </p:nvPicPr>
        <p:blipFill>
          <a:blip r:embed="rId4">
            <a:alphaModFix amt="91000"/>
          </a:blip>
          <a:stretch>
            <a:fillRect/>
          </a:stretch>
        </p:blipFill>
        <p:spPr>
          <a:xfrm>
            <a:off x="9147188" y="412375"/>
            <a:ext cx="1734225" cy="10199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380f1d3873d_0_393"/>
          <p:cNvSpPr txBox="1"/>
          <p:nvPr/>
        </p:nvSpPr>
        <p:spPr>
          <a:xfrm>
            <a:off x="541200" y="1314475"/>
            <a:ext cx="10203000" cy="49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US" sz="1800">
                <a:solidFill>
                  <a:schemeClr val="dk1"/>
                </a:solidFill>
              </a:rPr>
              <a:t>Kaggle:- Datasets were used from Kaggle</a:t>
            </a:r>
            <a:endParaRPr b="1" sz="18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-US" sz="1700">
                <a:solidFill>
                  <a:schemeClr val="dk1"/>
                </a:solidFill>
              </a:rPr>
              <a:t>StyleGan-StyleGan2 Deepfake Face Images:- </a:t>
            </a:r>
            <a:r>
              <a:rPr lang="en-US" sz="1700" u="sng">
                <a:solidFill>
                  <a:schemeClr val="hlink"/>
                </a:solidFill>
                <a:hlinkClick r:id="rId5"/>
              </a:rPr>
              <a:t>https://www.kaggle.com/datasets/kshitizbhargava/deepfake-face-images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-US" sz="1700">
                <a:solidFill>
                  <a:schemeClr val="dk1"/>
                </a:solidFill>
              </a:rPr>
              <a:t>Real vs fake faces :- </a:t>
            </a:r>
            <a:r>
              <a:rPr lang="en-US" sz="1700" u="sng">
                <a:solidFill>
                  <a:schemeClr val="hlink"/>
                </a:solidFill>
                <a:hlinkClick r:id="rId6"/>
              </a:rPr>
              <a:t>https://www.kaggle.com/datasets/uditsharma72/real-vs-fake-faces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-US" sz="1700">
                <a:solidFill>
                  <a:schemeClr val="dk1"/>
                </a:solidFill>
              </a:rPr>
              <a:t>Deepfake and real images:- </a:t>
            </a:r>
            <a:r>
              <a:rPr lang="en-US" sz="1700" u="sng">
                <a:solidFill>
                  <a:schemeClr val="hlink"/>
                </a:solidFill>
                <a:hlinkClick r:id="rId7"/>
              </a:rPr>
              <a:t>https://www.kaggle.com/datasets/manjilkarki/deepfake-and-real-images</a:t>
            </a:r>
            <a:r>
              <a:rPr lang="en-US" sz="1700">
                <a:solidFill>
                  <a:schemeClr val="dk1"/>
                </a:solidFill>
              </a:rPr>
              <a:t>?</a:t>
            </a:r>
            <a:endParaRPr sz="17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US" sz="1800">
                <a:solidFill>
                  <a:schemeClr val="dk1"/>
                </a:solidFill>
              </a:rPr>
              <a:t>Final Combined Dataset:-</a:t>
            </a:r>
            <a:endParaRPr b="1" sz="18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-US" sz="1700">
                <a:solidFill>
                  <a:schemeClr val="dk1"/>
                </a:solidFill>
              </a:rPr>
              <a:t>Real Images:- 65558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-US" sz="1700">
                <a:solidFill>
                  <a:schemeClr val="dk1"/>
                </a:solidFill>
              </a:rPr>
              <a:t>Fake Images:- 77954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US" sz="1800">
                <a:solidFill>
                  <a:schemeClr val="dk1"/>
                </a:solidFill>
              </a:rPr>
              <a:t>Libraries Used:-</a:t>
            </a:r>
            <a:endParaRPr b="1" sz="18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AutoNum type="alphaLcPeriod"/>
            </a:pPr>
            <a:r>
              <a:rPr b="1" lang="en-US" sz="1700">
                <a:solidFill>
                  <a:schemeClr val="dk1"/>
                </a:solidFill>
              </a:rPr>
              <a:t>OpenCV</a:t>
            </a:r>
            <a:r>
              <a:rPr lang="en-US" sz="1700">
                <a:solidFill>
                  <a:schemeClr val="dk1"/>
                </a:solidFill>
              </a:rPr>
              <a:t> :- An open-source computer vision library used for image processing and object detection, enabling efficient extraction and manipulation of visual features.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AutoNum type="alphaLcPeriod"/>
            </a:pPr>
            <a:r>
              <a:rPr b="1" lang="en-US" sz="1700">
                <a:solidFill>
                  <a:schemeClr val="dk1"/>
                </a:solidFill>
              </a:rPr>
              <a:t>MTCNN </a:t>
            </a:r>
            <a:r>
              <a:rPr lang="en-US" sz="1700">
                <a:solidFill>
                  <a:schemeClr val="dk1"/>
                </a:solidFill>
              </a:rPr>
              <a:t>:- A deep learning-based framework designed for accurate face detection and alignment in images.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AutoNum type="alphaLcPeriod"/>
            </a:pPr>
            <a:r>
              <a:rPr b="1" lang="en-US" sz="1700">
                <a:solidFill>
                  <a:schemeClr val="dk1"/>
                </a:solidFill>
              </a:rPr>
              <a:t>PyTorch</a:t>
            </a:r>
            <a:r>
              <a:rPr lang="en-US" sz="1700">
                <a:solidFill>
                  <a:schemeClr val="dk1"/>
                </a:solidFill>
              </a:rPr>
              <a:t> :- A framework for implementing and optimizing neural network models efficiently. Used for building, training, and evaluating deep learning models.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9f43ad522c_3_12"/>
          <p:cNvSpPr txBox="1"/>
          <p:nvPr/>
        </p:nvSpPr>
        <p:spPr>
          <a:xfrm>
            <a:off x="10744200" y="6488668"/>
            <a:ext cx="144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0</a:t>
            </a:r>
            <a:r>
              <a:rPr lang="en-US" sz="16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4</a:t>
            </a:r>
            <a:endParaRPr b="0" i="0" sz="16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1" name="Google Shape;81;g39f43ad522c_3_12"/>
          <p:cNvSpPr txBox="1"/>
          <p:nvPr/>
        </p:nvSpPr>
        <p:spPr>
          <a:xfrm>
            <a:off x="168450" y="314479"/>
            <a:ext cx="8877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4500"/>
              <a:buFont typeface="EB Garamond"/>
              <a:buChar char="❏"/>
            </a:pPr>
            <a:r>
              <a:rPr b="1" lang="en-US" sz="4500" u="sng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Image Preprocessing Steps</a:t>
            </a:r>
            <a:r>
              <a:rPr b="1" i="0" lang="en-US" sz="4500" u="none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 :- </a:t>
            </a:r>
            <a:endParaRPr b="1" i="0" sz="4500" u="none" cap="none" strike="noStrike">
              <a:solidFill>
                <a:srgbClr val="1B786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82" name="Google Shape;82;g39f43ad522c_3_12" title="download.jpeg"/>
          <p:cNvPicPr preferRelativeResize="0"/>
          <p:nvPr/>
        </p:nvPicPr>
        <p:blipFill rotWithShape="1">
          <a:blip r:embed="rId3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39f43ad522c_3_12"/>
          <p:cNvSpPr/>
          <p:nvPr/>
        </p:nvSpPr>
        <p:spPr>
          <a:xfrm>
            <a:off x="0" y="25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g39f43ad522c_3_12"/>
          <p:cNvSpPr txBox="1"/>
          <p:nvPr/>
        </p:nvSpPr>
        <p:spPr>
          <a:xfrm>
            <a:off x="568500" y="1349675"/>
            <a:ext cx="11055000" cy="51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US" sz="1800">
                <a:solidFill>
                  <a:schemeClr val="dk1"/>
                </a:solidFill>
              </a:rPr>
              <a:t>Dataset Integration:-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Combined three Kaggle datasets containing real and deepfake face images.</a:t>
            </a:r>
            <a:endParaRPr sz="17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US" sz="1800">
                <a:solidFill>
                  <a:schemeClr val="dk1"/>
                </a:solidFill>
              </a:rPr>
              <a:t>Data Cleaning:-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Verified all images to remove corrupted files using PIL.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Removed duplicate images based on MD5 hash comparison.</a:t>
            </a:r>
            <a:endParaRPr sz="17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US" sz="1800">
                <a:solidFill>
                  <a:schemeClr val="dk1"/>
                </a:solidFill>
              </a:rPr>
              <a:t>Image Organization:-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Separated images into ‘real’ and ‘fake’ folders for consistency.</a:t>
            </a:r>
            <a:endParaRPr sz="17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>
                <a:solidFill>
                  <a:schemeClr val="dk1"/>
                </a:solidFill>
              </a:rPr>
              <a:t>Image Augmentation &amp; Normalization:-</a:t>
            </a:r>
            <a:br>
              <a:rPr b="1" lang="en-US" sz="1800">
                <a:solidFill>
                  <a:schemeClr val="dk1"/>
                </a:solidFill>
              </a:rPr>
            </a:br>
            <a:r>
              <a:rPr lang="en-US" sz="1700">
                <a:solidFill>
                  <a:schemeClr val="dk1"/>
                </a:solidFill>
              </a:rPr>
              <a:t>Applied transformations using PyTorch’s transforms:</a:t>
            </a:r>
            <a:endParaRPr sz="1700">
              <a:solidFill>
                <a:schemeClr val="dk1"/>
              </a:solidFill>
            </a:endParaRPr>
          </a:p>
          <a:p>
            <a:pPr indent="-336550" lvl="0" marL="8572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Resized all images to 224×224 pixels</a:t>
            </a:r>
            <a:endParaRPr sz="1700">
              <a:solidFill>
                <a:schemeClr val="dk1"/>
              </a:solidFill>
            </a:endParaRPr>
          </a:p>
          <a:p>
            <a:pPr indent="-336550" lvl="0" marL="8572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Random horizontal flip and rotation for variation</a:t>
            </a:r>
            <a:endParaRPr sz="1700">
              <a:solidFill>
                <a:schemeClr val="dk1"/>
              </a:solidFill>
            </a:endParaRPr>
          </a:p>
          <a:p>
            <a:pPr indent="-336550" lvl="0" marL="8572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Adjusted brightness and contrast with ColorJitter</a:t>
            </a:r>
            <a:endParaRPr sz="1700">
              <a:solidFill>
                <a:schemeClr val="dk1"/>
              </a:solidFill>
            </a:endParaRPr>
          </a:p>
          <a:p>
            <a:pPr indent="-336550" lvl="0" marL="8572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Converted images to tensors and normalized (mean = 0.5, std = 0.5)</a:t>
            </a:r>
            <a:endParaRPr sz="17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US" sz="1800">
                <a:solidFill>
                  <a:schemeClr val="dk1"/>
                </a:solidFill>
              </a:rPr>
              <a:t>Final Dataset Creation:-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All preprocessed images were merged into a single combined dataset and zipped for model training.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85" name="Google Shape;85;g39f43ad522c_3_12"/>
          <p:cNvSpPr txBox="1"/>
          <p:nvPr/>
        </p:nvSpPr>
        <p:spPr>
          <a:xfrm>
            <a:off x="8236850" y="2308075"/>
            <a:ext cx="2806200" cy="5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Workflow</a:t>
            </a:r>
            <a:endParaRPr b="1"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g39f43ad522c_3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4425" y="3104775"/>
            <a:ext cx="4391025" cy="16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"/>
          <p:cNvSpPr txBox="1"/>
          <p:nvPr/>
        </p:nvSpPr>
        <p:spPr>
          <a:xfrm>
            <a:off x="10744200" y="6488668"/>
            <a:ext cx="144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0</a:t>
            </a:r>
            <a:r>
              <a:rPr lang="en-US" sz="16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5</a:t>
            </a:r>
            <a:endParaRPr b="0" i="0" sz="16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208852" y="300200"/>
            <a:ext cx="8977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4500"/>
              <a:buFont typeface="EB Garamond"/>
              <a:buChar char="❏"/>
            </a:pPr>
            <a:r>
              <a:rPr b="1" lang="en-US" sz="4500" u="sng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Work Progress</a:t>
            </a:r>
            <a:r>
              <a:rPr b="1" i="0" lang="en-US" sz="4500" u="none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 :- </a:t>
            </a:r>
            <a:endParaRPr b="1" i="0" sz="4500" u="none" cap="none" strike="noStrike">
              <a:solidFill>
                <a:srgbClr val="1B786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93" name="Google Shape;93;p6" title="download.jpeg"/>
          <p:cNvPicPr preferRelativeResize="0"/>
          <p:nvPr/>
        </p:nvPicPr>
        <p:blipFill rotWithShape="1">
          <a:blip r:embed="rId3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6"/>
          <p:cNvSpPr/>
          <p:nvPr/>
        </p:nvSpPr>
        <p:spPr>
          <a:xfrm>
            <a:off x="0" y="14283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897425" y="1284450"/>
            <a:ext cx="91860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 u="sng">
                <a:solidFill>
                  <a:srgbClr val="06080A"/>
                </a:solidFill>
              </a:rPr>
              <a:t>Data Collection &amp; Preprocessing: </a:t>
            </a:r>
            <a:endParaRPr b="1" sz="1900" u="sng">
              <a:solidFill>
                <a:srgbClr val="06080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 u="sng">
              <a:solidFill>
                <a:srgbClr val="06080A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Custom Dataset Created through collection of images from various deepfake datasets.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Dataset is cleaned and preprocessed.</a:t>
            </a:r>
            <a:endParaRPr sz="2000"/>
          </a:p>
        </p:txBody>
      </p:sp>
      <p:pic>
        <p:nvPicPr>
          <p:cNvPr id="96" name="Google Shape;9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9475" y="4074025"/>
            <a:ext cx="4250800" cy="25252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6"/>
          <p:cNvSpPr txBox="1"/>
          <p:nvPr/>
        </p:nvSpPr>
        <p:spPr>
          <a:xfrm>
            <a:off x="901025" y="3153750"/>
            <a:ext cx="9178800" cy="22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 u="sng">
                <a:solidFill>
                  <a:srgbClr val="06080A"/>
                </a:solidFill>
              </a:rPr>
              <a:t>Cropping based on facial features</a:t>
            </a:r>
            <a:r>
              <a:rPr b="1" lang="en-US" sz="1900" u="sng">
                <a:solidFill>
                  <a:srgbClr val="06080A"/>
                </a:solidFill>
              </a:rPr>
              <a:t>: </a:t>
            </a:r>
            <a:endParaRPr b="1" sz="1900" u="sng">
              <a:solidFill>
                <a:srgbClr val="06080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Implemented </a:t>
            </a:r>
            <a:r>
              <a:rPr b="1" lang="en-US" sz="1700">
                <a:solidFill>
                  <a:schemeClr val="dk1"/>
                </a:solidFill>
              </a:rPr>
              <a:t>OpenCV and MTCNN </a:t>
            </a:r>
            <a:r>
              <a:rPr lang="en-US" sz="1700">
                <a:solidFill>
                  <a:schemeClr val="dk1"/>
                </a:solidFill>
              </a:rPr>
              <a:t> to crop and extract only facial regions from images for cleaner inputs.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The cropped facial images will be fed to our classifier architecture as inputs.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39f43ad522c_1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6650" y="4031703"/>
            <a:ext cx="2503625" cy="252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39f43ad522c_1_46"/>
          <p:cNvSpPr txBox="1"/>
          <p:nvPr/>
        </p:nvSpPr>
        <p:spPr>
          <a:xfrm>
            <a:off x="10744200" y="6488668"/>
            <a:ext cx="144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0</a:t>
            </a:r>
            <a:r>
              <a:rPr lang="en-US" sz="16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6</a:t>
            </a:r>
            <a:endParaRPr b="0" i="0" sz="16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4" name="Google Shape;104;g39f43ad522c_1_46"/>
          <p:cNvSpPr txBox="1"/>
          <p:nvPr/>
        </p:nvSpPr>
        <p:spPr>
          <a:xfrm>
            <a:off x="208852" y="300200"/>
            <a:ext cx="8977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4500"/>
              <a:buFont typeface="EB Garamond"/>
              <a:buChar char="❏"/>
            </a:pPr>
            <a:r>
              <a:rPr b="1" lang="en-US" sz="4500" u="sng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Work Progress</a:t>
            </a:r>
            <a:r>
              <a:rPr b="1" i="0" lang="en-US" sz="4500" u="none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 :- </a:t>
            </a:r>
            <a:endParaRPr b="1" i="0" sz="4500" u="none" cap="none" strike="noStrike">
              <a:solidFill>
                <a:srgbClr val="1B786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05" name="Google Shape;105;g39f43ad522c_1_46" title="download.jpeg"/>
          <p:cNvPicPr preferRelativeResize="0"/>
          <p:nvPr/>
        </p:nvPicPr>
        <p:blipFill rotWithShape="1">
          <a:blip r:embed="rId4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6" name="Google Shape;106;g39f43ad522c_1_46"/>
          <p:cNvGraphicFramePr/>
          <p:nvPr/>
        </p:nvGraphicFramePr>
        <p:xfrm>
          <a:off x="855782" y="1085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{67BB34D0-C963-48BF-BEDD-D576D2B0BBBA}</a:tableStyleId>
              </a:tblPr>
              <a:tblGrid>
                <a:gridCol w="9888425"/>
              </a:tblGrid>
              <a:tr h="227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700" u="sng">
                          <a:solidFill>
                            <a:schemeClr val="dk1"/>
                          </a:solidFill>
                        </a:rPr>
                        <a:t>ResNet Embedding Phase and Baseline :</a:t>
                      </a:r>
                      <a:endParaRPr b="1" sz="1700" u="sng">
                        <a:solidFill>
                          <a:schemeClr val="dk1"/>
                        </a:solidFill>
                      </a:endParaRPr>
                    </a:p>
                    <a:p>
                      <a:pPr indent="-33655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Char char="●"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Used </a:t>
                      </a:r>
                      <a:r>
                        <a:rPr b="1" lang="en-US" sz="1700">
                          <a:solidFill>
                            <a:schemeClr val="dk1"/>
                          </a:solidFill>
                        </a:rPr>
                        <a:t>ResNet-50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 pretrained on ImageNet to extract feature embeddings.</a:t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-3365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Char char="●"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Saved embeddings in </a:t>
                      </a:r>
                      <a:r>
                        <a:rPr lang="en-US" sz="1700">
                          <a:solidFill>
                            <a:srgbClr val="06080A"/>
                          </a:solidFill>
                        </a:rPr>
                        <a:t>.npy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 format and used them as input for a custom neural classifier.</a:t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-3365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Char char="●"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Achieved around </a:t>
                      </a:r>
                      <a:r>
                        <a:rPr b="1" lang="en-US" sz="1700">
                          <a:solidFill>
                            <a:schemeClr val="dk1"/>
                          </a:solidFill>
                        </a:rPr>
                        <a:t>80% test accuracy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 using these learned embeddings.</a:t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Char char="●"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Identified limitations in ResNet’s ability to capture 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global dependencies and fine texture differences in fake faces.</a:t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9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 u="sng"/>
                        <a:t>Trial with VIT :</a:t>
                      </a:r>
                      <a:endParaRPr b="1" sz="1700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700" u="sng"/>
                    </a:p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Char char="●"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Integrated </a:t>
                      </a:r>
                      <a:r>
                        <a:rPr b="1" lang="en-US" sz="1700">
                          <a:solidFill>
                            <a:schemeClr val="dk1"/>
                          </a:solidFill>
                        </a:rPr>
                        <a:t>Hugging Face ViT (vit-base-</a:t>
                      </a:r>
                      <a:r>
                        <a:rPr b="1" lang="en-US" sz="1700">
                          <a:solidFill>
                            <a:schemeClr val="dk1"/>
                          </a:solidFill>
                        </a:rPr>
                        <a:t>patch 16</a:t>
                      </a:r>
                      <a:r>
                        <a:rPr b="1" lang="en-US" sz="1700">
                          <a:solidFill>
                            <a:schemeClr val="dk1"/>
                          </a:solidFill>
                        </a:rPr>
                        <a:t>-224)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 model 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pre trained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 on </a:t>
                      </a:r>
                      <a:r>
                        <a:rPr b="1" lang="en-US" sz="1700">
                          <a:solidFill>
                            <a:schemeClr val="dk1"/>
                          </a:solidFill>
                        </a:rPr>
                        <a:t>ImageNet-21K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.</a:t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Char char="●"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Unfroze and fine-tuned the last two transformer layers for deepfake classification.</a:t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Char char="●"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Extracted [CLS] token embeddings representing global image features internally.</a:t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Char char="●"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Achieved </a:t>
                      </a:r>
                      <a:r>
                        <a:rPr b="1" lang="en-US" sz="1700">
                          <a:solidFill>
                            <a:schemeClr val="dk1"/>
                          </a:solidFill>
                        </a:rPr>
                        <a:t>~97% test accuracy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, showing major improvement over the ResNet baseline.</a:t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Saved the trained model as </a:t>
                      </a:r>
                      <a:r>
                        <a:rPr lang="en-US" sz="1700">
                          <a:solidFill>
                            <a:srgbClr val="06080A"/>
                          </a:solidFill>
                        </a:rPr>
                        <a:t>.pth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 files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 (weights + optimizer state)</a:t>
                      </a: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.</a:t>
                      </a:r>
                      <a:endParaRPr sz="1700"/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7" name="Google Shape;107;g39f43ad522c_1_46"/>
          <p:cNvSpPr/>
          <p:nvPr/>
        </p:nvSpPr>
        <p:spPr>
          <a:xfrm>
            <a:off x="0" y="25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809cb993a8_0_0"/>
          <p:cNvSpPr txBox="1"/>
          <p:nvPr>
            <p:ph type="title"/>
          </p:nvPr>
        </p:nvSpPr>
        <p:spPr>
          <a:xfrm>
            <a:off x="454525" y="313687"/>
            <a:ext cx="4900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143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4500"/>
              <a:buFont typeface="EB Garamond"/>
              <a:buChar char="❏"/>
            </a:pPr>
            <a:r>
              <a:rPr b="1" lang="en-US" sz="4500" u="sng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Methodology</a:t>
            </a:r>
            <a:r>
              <a:rPr b="1" lang="en-US" sz="4500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 :-</a:t>
            </a:r>
            <a:endParaRPr>
              <a:solidFill>
                <a:srgbClr val="1B786F"/>
              </a:solidFill>
            </a:endParaRPr>
          </a:p>
        </p:txBody>
      </p:sp>
      <p:pic>
        <p:nvPicPr>
          <p:cNvPr id="114" name="Google Shape;114;g3809cb993a8_0_0" title="download.jpeg"/>
          <p:cNvPicPr preferRelativeResize="0"/>
          <p:nvPr/>
        </p:nvPicPr>
        <p:blipFill rotWithShape="1">
          <a:blip r:embed="rId3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3809cb993a8_0_0"/>
          <p:cNvSpPr txBox="1"/>
          <p:nvPr/>
        </p:nvSpPr>
        <p:spPr>
          <a:xfrm>
            <a:off x="10744200" y="6488668"/>
            <a:ext cx="144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0</a:t>
            </a:r>
            <a:r>
              <a:rPr lang="en-US" sz="16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7</a:t>
            </a:r>
            <a:endParaRPr b="0" i="0" sz="16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6" name="Google Shape;116;g3809cb993a8_0_0"/>
          <p:cNvSpPr/>
          <p:nvPr/>
        </p:nvSpPr>
        <p:spPr>
          <a:xfrm>
            <a:off x="0" y="25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g3809cb993a8_0_0"/>
          <p:cNvSpPr txBox="1"/>
          <p:nvPr/>
        </p:nvSpPr>
        <p:spPr>
          <a:xfrm>
            <a:off x="746350" y="969125"/>
            <a:ext cx="7971600" cy="4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US" sz="1700">
                <a:solidFill>
                  <a:schemeClr val="dk1"/>
                </a:solidFill>
              </a:rPr>
              <a:t>Data Collection &amp; Cleaning</a:t>
            </a:r>
            <a:br>
              <a:rPr b="1" lang="en-US" sz="1700">
                <a:solidFill>
                  <a:schemeClr val="dk1"/>
                </a:solidFill>
              </a:rPr>
            </a:br>
            <a:r>
              <a:rPr b="1" lang="en-US" sz="1700">
                <a:solidFill>
                  <a:schemeClr val="dk1"/>
                </a:solidFill>
              </a:rPr>
              <a:t>  </a:t>
            </a:r>
            <a:r>
              <a:rPr lang="en-US" sz="1700">
                <a:solidFill>
                  <a:schemeClr val="dk1"/>
                </a:solidFill>
              </a:rPr>
              <a:t> Imported real and fake face images and preprocessed them for uniformity.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US" sz="1700">
                <a:solidFill>
                  <a:schemeClr val="dk1"/>
                </a:solidFill>
              </a:rPr>
              <a:t>Feature Extraction</a:t>
            </a:r>
            <a:br>
              <a:rPr b="1" lang="en-US" sz="1700">
                <a:solidFill>
                  <a:schemeClr val="dk1"/>
                </a:solidFill>
              </a:rPr>
            </a:br>
            <a:r>
              <a:rPr lang="en-US" sz="1700">
                <a:solidFill>
                  <a:schemeClr val="dk1"/>
                </a:solidFill>
              </a:rPr>
              <a:t>   Generated image embeddings using </a:t>
            </a:r>
            <a:r>
              <a:rPr b="1" lang="en-US" sz="1700">
                <a:solidFill>
                  <a:schemeClr val="dk1"/>
                </a:solidFill>
              </a:rPr>
              <a:t>ResNet50</a:t>
            </a:r>
            <a:r>
              <a:rPr lang="en-US" sz="1700">
                <a:solidFill>
                  <a:schemeClr val="dk1"/>
                </a:solidFill>
              </a:rPr>
              <a:t> and </a:t>
            </a:r>
            <a:r>
              <a:rPr b="1" lang="en-US" sz="1700">
                <a:solidFill>
                  <a:schemeClr val="dk1"/>
                </a:solidFill>
              </a:rPr>
              <a:t>ViT</a:t>
            </a:r>
            <a:r>
              <a:rPr lang="en-US" sz="1700">
                <a:solidFill>
                  <a:schemeClr val="dk1"/>
                </a:solidFill>
              </a:rPr>
              <a:t> pretrained models.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US" sz="1700">
                <a:solidFill>
                  <a:schemeClr val="dk1"/>
                </a:solidFill>
              </a:rPr>
              <a:t>Model Training</a:t>
            </a:r>
            <a:br>
              <a:rPr b="1" lang="en-US" sz="1700">
                <a:solidFill>
                  <a:schemeClr val="dk1"/>
                </a:solidFill>
              </a:rPr>
            </a:br>
            <a:r>
              <a:rPr b="1" lang="en-US" sz="1700">
                <a:solidFill>
                  <a:schemeClr val="dk1"/>
                </a:solidFill>
              </a:rPr>
              <a:t>  </a:t>
            </a:r>
            <a:r>
              <a:rPr lang="en-US" sz="1700">
                <a:solidFill>
                  <a:schemeClr val="dk1"/>
                </a:solidFill>
              </a:rPr>
              <a:t> Fed embeddings into an </a:t>
            </a:r>
            <a:r>
              <a:rPr b="1" lang="en-US" sz="1700">
                <a:solidFill>
                  <a:schemeClr val="dk1"/>
                </a:solidFill>
              </a:rPr>
              <a:t>Artificial Neural Network (ANN)</a:t>
            </a:r>
            <a:r>
              <a:rPr lang="en-US" sz="1700">
                <a:solidFill>
                  <a:schemeClr val="dk1"/>
                </a:solidFill>
              </a:rPr>
              <a:t> for binary classification.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US" sz="1700">
                <a:solidFill>
                  <a:schemeClr val="dk1"/>
                </a:solidFill>
              </a:rPr>
              <a:t>E</a:t>
            </a:r>
            <a:r>
              <a:rPr b="1" lang="en-US" sz="1700">
                <a:solidFill>
                  <a:schemeClr val="dk1"/>
                </a:solidFill>
              </a:rPr>
              <a:t>valuation</a:t>
            </a:r>
            <a:br>
              <a:rPr b="1" lang="en-US" sz="1700">
                <a:solidFill>
                  <a:schemeClr val="dk1"/>
                </a:solidFill>
              </a:rPr>
            </a:br>
            <a:r>
              <a:rPr b="1" lang="en-US" sz="1700">
                <a:solidFill>
                  <a:schemeClr val="dk1"/>
                </a:solidFill>
              </a:rPr>
              <a:t>  </a:t>
            </a:r>
            <a:r>
              <a:rPr lang="en-US" sz="1700">
                <a:solidFill>
                  <a:schemeClr val="dk1"/>
                </a:solidFill>
              </a:rPr>
              <a:t> Compared model accuracy, loss, and performance on test data.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700"/>
              <a:buChar char="●"/>
            </a:pPr>
            <a:r>
              <a:rPr b="1" lang="en-US" sz="1700">
                <a:solidFill>
                  <a:schemeClr val="dk1"/>
                </a:solidFill>
              </a:rPr>
              <a:t>Visualization &amp; Analysis</a:t>
            </a:r>
            <a:br>
              <a:rPr b="1" lang="en-US" sz="1700">
                <a:solidFill>
                  <a:schemeClr val="dk1"/>
                </a:solidFill>
              </a:rPr>
            </a:br>
            <a:r>
              <a:rPr b="1" lang="en-US" sz="1700">
                <a:solidFill>
                  <a:schemeClr val="dk1"/>
                </a:solidFill>
              </a:rPr>
              <a:t>  </a:t>
            </a:r>
            <a:r>
              <a:rPr lang="en-US" sz="1700">
                <a:solidFill>
                  <a:schemeClr val="dk1"/>
                </a:solidFill>
              </a:rPr>
              <a:t> </a:t>
            </a:r>
            <a:r>
              <a:rPr lang="en-US" sz="1700">
                <a:solidFill>
                  <a:schemeClr val="dk1"/>
                </a:solidFill>
              </a:rPr>
              <a:t>Analyzed confusion matrix and accuracy curves to understand model  behavior.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18" name="Google Shape;118;g3809cb993a8_0_0" title="Gemini_Generated_Image_t6ydidt6ydidt6yd.png"/>
          <p:cNvPicPr preferRelativeResize="0"/>
          <p:nvPr/>
        </p:nvPicPr>
        <p:blipFill rotWithShape="1">
          <a:blip r:embed="rId4">
            <a:alphaModFix/>
          </a:blip>
          <a:srcRect b="5378" l="31303" r="31841" t="11239"/>
          <a:stretch/>
        </p:blipFill>
        <p:spPr>
          <a:xfrm>
            <a:off x="8687675" y="853975"/>
            <a:ext cx="2230525" cy="530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3809cb993a8_0_0"/>
          <p:cNvPicPr preferRelativeResize="0"/>
          <p:nvPr/>
        </p:nvPicPr>
        <p:blipFill rotWithShape="1">
          <a:blip r:embed="rId5">
            <a:alphaModFix/>
          </a:blip>
          <a:srcRect b="41699" l="0" r="11559" t="40624"/>
          <a:stretch/>
        </p:blipFill>
        <p:spPr>
          <a:xfrm>
            <a:off x="942100" y="5072546"/>
            <a:ext cx="7864251" cy="132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300" y="5139550"/>
            <a:ext cx="11831700" cy="17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8"/>
          <p:cNvSpPr txBox="1"/>
          <p:nvPr/>
        </p:nvSpPr>
        <p:spPr>
          <a:xfrm>
            <a:off x="10808708" y="6388401"/>
            <a:ext cx="13833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3675" lIns="87350" spcFirstLastPara="1" rIns="87350" wrap="square" tIns="43675">
            <a:spAutoFit/>
          </a:bodyPr>
          <a:lstStyle/>
          <a:p>
            <a:pPr indent="0" lvl="0" marL="87364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20"/>
              <a:buFont typeface="Arial"/>
              <a:buNone/>
            </a:pPr>
            <a:r>
              <a:rPr lang="en-US" sz="1528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08</a:t>
            </a:r>
            <a:endParaRPr b="0" i="0" sz="1528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7" name="Google Shape;127;p8"/>
          <p:cNvSpPr txBox="1"/>
          <p:nvPr/>
        </p:nvSpPr>
        <p:spPr>
          <a:xfrm>
            <a:off x="360300" y="297327"/>
            <a:ext cx="9634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4500"/>
              <a:buFont typeface="EB Garamond"/>
              <a:buChar char="❏"/>
            </a:pPr>
            <a:r>
              <a:rPr b="1" i="0" lang="en-US" sz="4500" u="sng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Next Steps </a:t>
            </a:r>
            <a:r>
              <a:rPr b="1" i="0" lang="en-US" sz="4500" u="none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:- </a:t>
            </a:r>
            <a:endParaRPr b="1" i="0" sz="4500" u="none" cap="none" strike="noStrike">
              <a:solidFill>
                <a:srgbClr val="1B786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28" name="Google Shape;128;p8" title="download.jpeg"/>
          <p:cNvPicPr preferRelativeResize="0"/>
          <p:nvPr/>
        </p:nvPicPr>
        <p:blipFill rotWithShape="1">
          <a:blip r:embed="rId4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8"/>
          <p:cNvSpPr txBox="1"/>
          <p:nvPr/>
        </p:nvSpPr>
        <p:spPr>
          <a:xfrm>
            <a:off x="830000" y="1177049"/>
            <a:ext cx="9634800" cy="5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</a:rPr>
              <a:t>Enhancing Model Performance and Architecture </a:t>
            </a:r>
            <a:r>
              <a:rPr b="1" lang="en-US" sz="1800">
                <a:solidFill>
                  <a:schemeClr val="dk1"/>
                </a:solidFill>
              </a:rPr>
              <a:t>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Experiment with </a:t>
            </a:r>
            <a:r>
              <a:rPr b="1" lang="en-US" sz="1700">
                <a:solidFill>
                  <a:schemeClr val="dk1"/>
                </a:solidFill>
              </a:rPr>
              <a:t>other Vision Transformers (ViT variants)</a:t>
            </a:r>
            <a:r>
              <a:rPr lang="en-US" sz="1700">
                <a:solidFill>
                  <a:schemeClr val="dk1"/>
                </a:solidFill>
              </a:rPr>
              <a:t> and </a:t>
            </a:r>
            <a:r>
              <a:rPr b="1" lang="en-US" sz="1700">
                <a:solidFill>
                  <a:schemeClr val="dk1"/>
                </a:solidFill>
              </a:rPr>
              <a:t>fine-tuning strategies</a:t>
            </a:r>
            <a:r>
              <a:rPr lang="en-US" sz="1700">
                <a:solidFill>
                  <a:schemeClr val="dk1"/>
                </a:solidFill>
              </a:rPr>
              <a:t>.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</a:rPr>
              <a:t>Explainability &amp; Visualization :</a:t>
            </a:r>
            <a:endParaRPr b="1" sz="20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Visualize </a:t>
            </a:r>
            <a:r>
              <a:rPr b="1" lang="en-US" sz="1700">
                <a:solidFill>
                  <a:schemeClr val="dk1"/>
                </a:solidFill>
              </a:rPr>
              <a:t>attention maps</a:t>
            </a:r>
            <a:r>
              <a:rPr lang="en-US" sz="1700">
                <a:solidFill>
                  <a:schemeClr val="dk1"/>
                </a:solidFill>
              </a:rPr>
              <a:t> from ViT to see which parts of the face the model focuses on.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Analyze </a:t>
            </a:r>
            <a:r>
              <a:rPr b="1" lang="en-US" sz="1700">
                <a:solidFill>
                  <a:schemeClr val="dk1"/>
                </a:solidFill>
              </a:rPr>
              <a:t>misclassified samples</a:t>
            </a:r>
            <a:r>
              <a:rPr lang="en-US" sz="1700">
                <a:solidFill>
                  <a:schemeClr val="dk1"/>
                </a:solidFill>
              </a:rPr>
              <a:t> to understand and fix model weaknesses.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</a:rPr>
              <a:t>Model Deployment :</a:t>
            </a:r>
            <a:endParaRPr b="1" sz="20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Convert and deploy the model as a </a:t>
            </a:r>
            <a:r>
              <a:rPr b="1" lang="en-US" sz="1700">
                <a:solidFill>
                  <a:schemeClr val="dk1"/>
                </a:solidFill>
              </a:rPr>
              <a:t>Flask / FastAPI web app</a:t>
            </a:r>
            <a:r>
              <a:rPr lang="en-US" sz="1700">
                <a:solidFill>
                  <a:schemeClr val="dk1"/>
                </a:solidFill>
              </a:rPr>
              <a:t> for easy testing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Implement a </a:t>
            </a:r>
            <a:r>
              <a:rPr b="1" lang="en-US" sz="1700">
                <a:solidFill>
                  <a:schemeClr val="dk1"/>
                </a:solidFill>
              </a:rPr>
              <a:t>simple frontend</a:t>
            </a:r>
            <a:r>
              <a:rPr lang="en-US" sz="1700">
                <a:solidFill>
                  <a:schemeClr val="dk1"/>
                </a:solidFill>
              </a:rPr>
              <a:t> where users upload a photo to check if it’s real or fake.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-US" sz="1700">
                <a:solidFill>
                  <a:schemeClr val="dk1"/>
                </a:solidFill>
              </a:rPr>
              <a:t>Save and load the model in production-ready format for direct reuse.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30" name="Google Shape;130;p8"/>
          <p:cNvSpPr/>
          <p:nvPr/>
        </p:nvSpPr>
        <p:spPr>
          <a:xfrm>
            <a:off x="0" y="25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9f43ad522c_1_29"/>
          <p:cNvSpPr txBox="1"/>
          <p:nvPr/>
        </p:nvSpPr>
        <p:spPr>
          <a:xfrm>
            <a:off x="10744200" y="6488668"/>
            <a:ext cx="144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09</a:t>
            </a:r>
            <a:endParaRPr b="0" i="0" sz="16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7" name="Google Shape;137;g39f43ad522c_1_29"/>
          <p:cNvSpPr txBox="1"/>
          <p:nvPr/>
        </p:nvSpPr>
        <p:spPr>
          <a:xfrm>
            <a:off x="360300" y="297327"/>
            <a:ext cx="9634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4500"/>
              <a:buFont typeface="EB Garamond"/>
              <a:buChar char="❏"/>
            </a:pPr>
            <a:r>
              <a:rPr b="1" lang="en-US" sz="4500" u="sng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Future Extensions</a:t>
            </a:r>
            <a:r>
              <a:rPr b="1" i="0" lang="en-US" sz="4500" u="sng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b="1" i="0" lang="en-US" sz="4500" u="none" cap="none" strike="noStrike">
                <a:solidFill>
                  <a:srgbClr val="1B786F"/>
                </a:solidFill>
                <a:latin typeface="EB Garamond"/>
                <a:ea typeface="EB Garamond"/>
                <a:cs typeface="EB Garamond"/>
                <a:sym typeface="EB Garamond"/>
              </a:rPr>
              <a:t>:- </a:t>
            </a:r>
            <a:endParaRPr b="1" i="0" sz="4500" u="none" cap="none" strike="noStrike">
              <a:solidFill>
                <a:srgbClr val="1B786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38" name="Google Shape;138;g39f43ad522c_1_29" title="download.jpeg"/>
          <p:cNvPicPr preferRelativeResize="0"/>
          <p:nvPr/>
        </p:nvPicPr>
        <p:blipFill rotWithShape="1">
          <a:blip r:embed="rId3">
            <a:alphaModFix/>
          </a:blip>
          <a:srcRect b="16791" l="14315" r="14358" t="6497"/>
          <a:stretch/>
        </p:blipFill>
        <p:spPr>
          <a:xfrm>
            <a:off x="11290059" y="109862"/>
            <a:ext cx="840225" cy="9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39f43ad522c_1_29"/>
          <p:cNvSpPr txBox="1"/>
          <p:nvPr/>
        </p:nvSpPr>
        <p:spPr>
          <a:xfrm>
            <a:off x="830000" y="861175"/>
            <a:ext cx="9634800" cy="52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 u="sng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Expand from static image detection to </a:t>
            </a:r>
            <a:r>
              <a:rPr b="1" lang="en-US" sz="1700">
                <a:solidFill>
                  <a:schemeClr val="dk1"/>
                </a:solidFill>
              </a:rPr>
              <a:t>Multitype Deepfake detection</a:t>
            </a:r>
            <a:r>
              <a:rPr lang="en-US" sz="1700">
                <a:solidFill>
                  <a:schemeClr val="dk1"/>
                </a:solidFill>
              </a:rPr>
              <a:t>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Optional deployment integrated with whatsapp and other social media.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Combine </a:t>
            </a:r>
            <a:r>
              <a:rPr b="1" lang="en-US" sz="1700">
                <a:solidFill>
                  <a:schemeClr val="dk1"/>
                </a:solidFill>
              </a:rPr>
              <a:t>ViT</a:t>
            </a:r>
            <a:r>
              <a:rPr b="1" lang="en-US" sz="1700">
                <a:solidFill>
                  <a:schemeClr val="dk1"/>
                </a:solidFill>
              </a:rPr>
              <a:t> with other</a:t>
            </a:r>
            <a:r>
              <a:rPr b="1" lang="en-US" sz="1700">
                <a:solidFill>
                  <a:schemeClr val="dk1"/>
                </a:solidFill>
              </a:rPr>
              <a:t> features</a:t>
            </a:r>
            <a:r>
              <a:rPr lang="en-US" sz="1700">
                <a:solidFill>
                  <a:schemeClr val="dk1"/>
                </a:solidFill>
              </a:rPr>
              <a:t> for better accuracy on low-quality or compressed images.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0" name="Google Shape;140;g39f43ad522c_1_29"/>
          <p:cNvSpPr/>
          <p:nvPr/>
        </p:nvSpPr>
        <p:spPr>
          <a:xfrm>
            <a:off x="0" y="25"/>
            <a:ext cx="360300" cy="6858000"/>
          </a:xfrm>
          <a:prstGeom prst="rect">
            <a:avLst/>
          </a:prstGeom>
          <a:solidFill>
            <a:srgbClr val="1B786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B78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g39f43ad522c_1_29"/>
          <p:cNvPicPr preferRelativeResize="0"/>
          <p:nvPr/>
        </p:nvPicPr>
        <p:blipFill rotWithShape="1">
          <a:blip r:embed="rId4">
            <a:alphaModFix/>
          </a:blip>
          <a:srcRect b="1911" l="823" r="0" t="15688"/>
          <a:stretch/>
        </p:blipFill>
        <p:spPr>
          <a:xfrm>
            <a:off x="758525" y="2529325"/>
            <a:ext cx="10005476" cy="432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67885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2024-04-29T06:55:31Z</dcterms:created>
  <dc:creator>DEB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2024-04-28T00:00:00Z</vt:filetime>
  </property>
  <property fmtid="{D5CDD505-2E9C-101B-9397-08002B2CF9AE}" pid="3" name="LastSaved">
    <vt:filetime>2024-04-29T00:00:00Z</vt:filetime>
  </property>
</Properties>
</file>